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Montserrat"/>
      <p:regular r:id="rId40"/>
      <p:bold r:id="rId41"/>
      <p:italic r:id="rId42"/>
      <p:boldItalic r:id="rId43"/>
    </p:embeddedFont>
    <p:embeddedFont>
      <p:font typeface="Lat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6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8.xml"/><Relationship Id="rId44" Type="http://schemas.openxmlformats.org/officeDocument/2006/relationships/font" Target="fonts/Lato-regular.fntdata"/><Relationship Id="rId21" Type="http://schemas.openxmlformats.org/officeDocument/2006/relationships/slide" Target="slides/slide17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20.xml"/><Relationship Id="rId46" Type="http://schemas.openxmlformats.org/officeDocument/2006/relationships/font" Target="fonts/Lato-italic.fntdata"/><Relationship Id="rId23" Type="http://schemas.openxmlformats.org/officeDocument/2006/relationships/slide" Target="slides/slide19.xml"/><Relationship Id="rId45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Lato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4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4" cy="5134399"/>
            <a:chOff x="0" y="75"/>
            <a:chExt cx="5153704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4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4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0" y="2469742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4" y="26771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0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0" y="37188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2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89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1"/>
            <a:ext cx="698925" cy="684657"/>
            <a:chOff x="0" y="3785671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1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8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atlaswww.hep.anl.gov/hepsim/" TargetMode="External"/><Relationship Id="rId4" Type="http://schemas.openxmlformats.org/officeDocument/2006/relationships/hyperlink" Target="http://atlaswww.hep.anl.gov/hepsim/soft/hs-toolkit.tgz" TargetMode="External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atlaswww.hep.anl.gov/hepsim/doc/doku.php?id=hepsim:contribution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1214925"/>
            <a:ext cx="5017500" cy="194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Tour of HepSim From a User’s Perspective</a:t>
            </a:r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David Blyth - Postdoc - ANL (HEP)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31-09.png" id="195" name="Shape 195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6908175" y="1890261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Simulation tags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26-12.png" id="202" name="Shape 202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6908175" y="1890261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Event generator details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26-18.png" id="209" name="Shape 209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6908175" y="1890261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Validation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39-12.png" id="216" name="Shape 216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6426200" y="497911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hs-toolkit helper command</a:t>
            </a:r>
          </a:p>
        </p:txBody>
      </p:sp>
      <p:sp>
        <p:nvSpPr>
          <p:cNvPr id="218" name="Shape 218"/>
          <p:cNvSpPr/>
          <p:nvPr/>
        </p:nvSpPr>
        <p:spPr>
          <a:xfrm>
            <a:off x="6426200" y="2015886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Direct HTTP download links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Simulation Tag Navigation</a:t>
            </a:r>
          </a:p>
        </p:txBody>
      </p:sp>
      <p:pic>
        <p:nvPicPr>
          <p:cNvPr descr="Screenshot from 2017-07-31 21-53-49.png" id="224" name="Shape 224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5114200" y="114761"/>
            <a:ext cx="19212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Under tools, click RecoTags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Simulation Tag Navigation</a:t>
            </a:r>
          </a:p>
        </p:txBody>
      </p:sp>
      <p:pic>
        <p:nvPicPr>
          <p:cNvPr descr="Screenshot from 2017-07-31 21-53-58.png" id="231" name="Shape 231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4156600" y="626975"/>
            <a:ext cx="1863600" cy="841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Navigate by detector and/or experiment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Simulation Tag Navigation</a:t>
            </a:r>
          </a:p>
        </p:txBody>
      </p:sp>
      <p:pic>
        <p:nvPicPr>
          <p:cNvPr descr="Screenshot from 2017-07-31 21-54-19.png" id="239" name="Shape 239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5526675" y="1694392"/>
            <a:ext cx="2124900" cy="112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Use Info link to learn more about a tag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Simulation Tag Navigation</a:t>
            </a:r>
          </a:p>
        </p:txBody>
      </p:sp>
      <p:pic>
        <p:nvPicPr>
          <p:cNvPr descr="Screenshot from 2017-07-31 22-10-27.png" id="246" name="Shape 246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4771975" y="220625"/>
            <a:ext cx="3314700" cy="1956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From here, detector information and a list of simulated/reconstructed datasets can be found</a:t>
            </a:r>
          </a:p>
        </p:txBody>
      </p:sp>
      <p:sp>
        <p:nvSpPr>
          <p:cNvPr id="248" name="Shape 248"/>
          <p:cNvSpPr/>
          <p:nvPr/>
        </p:nvSpPr>
        <p:spPr>
          <a:xfrm>
            <a:off x="2856050" y="3899209"/>
            <a:ext cx="1532700" cy="470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Dataset list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Simulation Tag Navigation</a:t>
            </a:r>
          </a:p>
        </p:txBody>
      </p:sp>
      <p:pic>
        <p:nvPicPr>
          <p:cNvPr descr="Screenshot from 2017-07-31 22-05-57.png" id="254" name="Shape 254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7117300" y="2600037"/>
            <a:ext cx="1898400" cy="7548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Click on a link highlighted in yellow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2-06-11.png" id="261" name="Shape 261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6426200" y="497900"/>
            <a:ext cx="2427000" cy="1030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Note that hs-toolkit command is now tagged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HepSim?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297500" y="1567550"/>
            <a:ext cx="3340200" cy="328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 simple but powerful tool for building a “Repository with MC simulations for particle physics”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Consists of a </a:t>
            </a:r>
            <a:r>
              <a:rPr lang="en" u="sng">
                <a:solidFill>
                  <a:schemeClr val="hlink"/>
                </a:solidFill>
                <a:hlinkClick r:id="rId3"/>
              </a:rPr>
              <a:t>web interface</a:t>
            </a:r>
            <a:r>
              <a:rPr lang="en"/>
              <a:t> </a:t>
            </a:r>
            <a:r>
              <a:rPr lang="en"/>
              <a:t>and </a:t>
            </a:r>
            <a:r>
              <a:rPr lang="en" u="sng">
                <a:solidFill>
                  <a:schemeClr val="hlink"/>
                </a:solidFill>
                <a:hlinkClick r:id="rId4"/>
              </a:rPr>
              <a:t>command-line tools</a:t>
            </a: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</a:pPr>
            <a:r>
              <a:rPr lang="en"/>
              <a:t>Already contains ~2 Billion events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○"/>
            </a:pPr>
            <a:r>
              <a:rPr lang="en"/>
              <a:t>LO+PS, NLO, and NLO+PS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Environment to study detector effects with fast and full simulations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Platform that continues to evolve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NOT a storage service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Files are hosted where convenient, and linked to by HepSim</a:t>
            </a:r>
          </a:p>
        </p:txBody>
      </p:sp>
      <p:pic>
        <p:nvPicPr>
          <p:cNvPr descr="Screenshot from 2017-07-31 21-36-18.png" id="142" name="Shape 1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5250" y="0"/>
            <a:ext cx="4408776" cy="5143500"/>
          </a:xfrm>
          <a:prstGeom prst="flowChartDocumen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Detector</a:t>
            </a:r>
          </a:p>
        </p:txBody>
      </p:sp>
      <p:pic>
        <p:nvPicPr>
          <p:cNvPr descr="Screenshot from 2017-07-31 22-13-10.png" id="268" name="Shape 268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</a:t>
            </a:r>
            <a:r>
              <a:rPr lang="en"/>
              <a:t>Detector</a:t>
            </a:r>
          </a:p>
        </p:txBody>
      </p:sp>
      <p:pic>
        <p:nvPicPr>
          <p:cNvPr descr="Screenshot from 2017-07-31 22-13-29.png" id="274" name="Shape 274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75" name="Shape 275"/>
          <p:cNvSpPr/>
          <p:nvPr/>
        </p:nvSpPr>
        <p:spPr>
          <a:xfrm>
            <a:off x="2990950" y="1026179"/>
            <a:ext cx="1823100" cy="849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JSROOT Visualization</a:t>
            </a:r>
          </a:p>
        </p:txBody>
      </p:sp>
      <p:sp>
        <p:nvSpPr>
          <p:cNvPr id="276" name="Shape 276"/>
          <p:cNvSpPr/>
          <p:nvPr/>
        </p:nvSpPr>
        <p:spPr>
          <a:xfrm>
            <a:off x="2990950" y="2966613"/>
            <a:ext cx="1823100" cy="84899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Geometry in various formats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</a:t>
            </a:r>
            <a:r>
              <a:rPr lang="en"/>
              <a:t>Detector Visualization</a:t>
            </a:r>
          </a:p>
        </p:txBody>
      </p:sp>
      <p:pic>
        <p:nvPicPr>
          <p:cNvPr descr="Screenshot from 2017-07-31 22-13-50.png" id="282" name="Shape 282"/>
          <p:cNvPicPr preferRelativeResize="0"/>
          <p:nvPr/>
        </p:nvPicPr>
        <p:blipFill rotWithShape="1">
          <a:blip r:embed="rId3">
            <a:alphaModFix/>
          </a:blip>
          <a:srcRect b="9141" l="0" r="0" t="20156"/>
          <a:stretch/>
        </p:blipFill>
        <p:spPr>
          <a:xfrm>
            <a:off x="0" y="0"/>
            <a:ext cx="9144000" cy="4040400"/>
          </a:xfrm>
          <a:prstGeom prst="foldedCorner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Detector Visualization</a:t>
            </a:r>
          </a:p>
        </p:txBody>
      </p:sp>
      <p:pic>
        <p:nvPicPr>
          <p:cNvPr descr="Screenshot from 2017-07-31 22-13-50.png" id="288" name="Shape 288"/>
          <p:cNvPicPr preferRelativeResize="0"/>
          <p:nvPr/>
        </p:nvPicPr>
        <p:blipFill rotWithShape="1">
          <a:blip r:embed="rId3">
            <a:alphaModFix/>
          </a:blip>
          <a:srcRect b="9141" l="0" r="0" t="20156"/>
          <a:stretch/>
        </p:blipFill>
        <p:spPr>
          <a:xfrm>
            <a:off x="0" y="0"/>
            <a:ext cx="9144000" cy="4040400"/>
          </a:xfrm>
          <a:prstGeom prst="foldedCorner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Screenshot from 2017-07-31 22-24-11.png" id="289" name="Shape 2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3100" y="342525"/>
            <a:ext cx="4957800" cy="3098400"/>
          </a:xfrm>
          <a:prstGeom prst="foldedCorner">
            <a:avLst>
              <a:gd fmla="val 16667" name="adj"/>
            </a:avLst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hs-toolkit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hs-toolkit - Download and setup</a:t>
            </a:r>
          </a:p>
        </p:txBody>
      </p:sp>
      <p:pic>
        <p:nvPicPr>
          <p:cNvPr descr="Screenshot from 2017-07-31 23-29-00.png"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Get truth-level files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hs-get</a:t>
            </a:r>
          </a:p>
        </p:txBody>
      </p:sp>
      <p:pic>
        <p:nvPicPr>
          <p:cNvPr descr="Screenshot from 2017-07-31 23-32-33.png" id="306" name="Shape 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Shape 307"/>
          <p:cNvCxnSpPr/>
          <p:nvPr/>
        </p:nvCxnSpPr>
        <p:spPr>
          <a:xfrm flipH="1" rot="10800000">
            <a:off x="3680575" y="673400"/>
            <a:ext cx="98700" cy="6444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8" name="Shape 308"/>
          <p:cNvCxnSpPr/>
          <p:nvPr/>
        </p:nvCxnSpPr>
        <p:spPr>
          <a:xfrm flipH="1" rot="10800000">
            <a:off x="5300250" y="667650"/>
            <a:ext cx="17400" cy="5805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9" name="Shape 309"/>
          <p:cNvCxnSpPr/>
          <p:nvPr/>
        </p:nvCxnSpPr>
        <p:spPr>
          <a:xfrm rot="10800000">
            <a:off x="5712275" y="644425"/>
            <a:ext cx="720000" cy="5805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10" name="Shape 310"/>
          <p:cNvCxnSpPr/>
          <p:nvPr/>
        </p:nvCxnSpPr>
        <p:spPr>
          <a:xfrm rot="10800000">
            <a:off x="6159275" y="563200"/>
            <a:ext cx="1811400" cy="632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1" name="Shape 311"/>
          <p:cNvSpPr txBox="1"/>
          <p:nvPr/>
        </p:nvSpPr>
        <p:spPr>
          <a:xfrm>
            <a:off x="3320725" y="1277300"/>
            <a:ext cx="8184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NAME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4679075" y="1259700"/>
            <a:ext cx="13353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OUTPUT DIR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6043400" y="1233650"/>
            <a:ext cx="16125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NUM THREADS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8034525" y="1027700"/>
            <a:ext cx="1074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NUM FILES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Examine truth-level files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hs-info</a:t>
            </a:r>
          </a:p>
        </p:txBody>
      </p:sp>
      <p:pic>
        <p:nvPicPr>
          <p:cNvPr descr="Screenshot from 2017-07-31 23-33-25.png"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Graphically examine truth-level files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hs-view</a:t>
            </a:r>
          </a:p>
        </p:txBody>
      </p:sp>
      <p:pic>
        <p:nvPicPr>
          <p:cNvPr descr="Screenshot from 2017-07-31 23-35-28.png" id="326" name="Shape 326"/>
          <p:cNvPicPr preferRelativeResize="0"/>
          <p:nvPr/>
        </p:nvPicPr>
        <p:blipFill rotWithShape="1">
          <a:blip r:embed="rId3">
            <a:alphaModFix/>
          </a:blip>
          <a:srcRect b="9" l="0" r="0" t="9"/>
          <a:stretch/>
        </p:blipFill>
        <p:spPr>
          <a:xfrm>
            <a:off x="0" y="0"/>
            <a:ext cx="9144003" cy="404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Simulate pileup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hs-pileup</a:t>
            </a:r>
          </a:p>
        </p:txBody>
      </p:sp>
      <p:pic>
        <p:nvPicPr>
          <p:cNvPr descr="Screenshot from 2017-07-31 23-47-33.png" id="332" name="Shape 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HepSim?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297500" y="1567550"/>
            <a:ext cx="3127200" cy="29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Began at Snowmass 2013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Open access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No authentication for use of sample sets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Grab samples with </a:t>
            </a:r>
            <a:r>
              <a:rPr lang="en"/>
              <a:t>hs-toolkit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wget</a:t>
            </a:r>
            <a:r>
              <a:rPr lang="en"/>
              <a:t>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curl</a:t>
            </a:r>
            <a:r>
              <a:rPr lang="en"/>
              <a:t>, etc… your choice!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Preservation and publication of MC samples and simulated data</a:t>
            </a:r>
          </a:p>
          <a:p>
            <a:pPr indent="-228600" lvl="0" marL="457200" rtl="0">
              <a:spcBef>
                <a:spcPts val="0"/>
              </a:spcBef>
              <a:buClr>
                <a:schemeClr val="lt2"/>
              </a:buClr>
              <a:buChar char="●"/>
            </a:pPr>
            <a:r>
              <a:rPr b="1" lang="en">
                <a:solidFill>
                  <a:schemeClr val="lt2"/>
                </a:solidFill>
              </a:rPr>
              <a:t>Cache for iterative experiment design process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Comparison with experimental data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274" y="212112"/>
            <a:ext cx="4436726" cy="471927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7797500" y="4365575"/>
            <a:ext cx="13167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</a:rPr>
              <a:t>Recreated figure originally by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</a:rPr>
              <a:t>W. Armstrong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Find and get simulation/reconstruction files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hs-find</a:t>
            </a:r>
            <a:r>
              <a:rPr lang="en"/>
              <a:t> and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hs-get</a:t>
            </a:r>
          </a:p>
        </p:txBody>
      </p:sp>
      <p:pic>
        <p:nvPicPr>
          <p:cNvPr descr="Screenshot from 2017-07-31 23-41-59.png" id="338" name="Shape 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2803964" y="412175"/>
            <a:ext cx="963599" cy="185700"/>
          </a:xfrm>
          <a:prstGeom prst="rect">
            <a:avLst/>
          </a:prstGeom>
          <a:solidFill>
            <a:srgbClr val="82C7A5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4988239" y="3240825"/>
            <a:ext cx="963600" cy="185700"/>
          </a:xfrm>
          <a:prstGeom prst="rect">
            <a:avLst/>
          </a:prstGeom>
          <a:solidFill>
            <a:srgbClr val="82C7A5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384640" y="2033325"/>
            <a:ext cx="2343900" cy="185700"/>
          </a:xfrm>
          <a:prstGeom prst="rect">
            <a:avLst/>
          </a:prstGeom>
          <a:solidFill>
            <a:srgbClr val="C7788C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670449" y="3240825"/>
            <a:ext cx="2317800" cy="185700"/>
          </a:xfrm>
          <a:prstGeom prst="rect">
            <a:avLst/>
          </a:prstGeom>
          <a:solidFill>
            <a:srgbClr val="C7788C">
              <a:alpha val="4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Run validation python scripts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hs-run</a:t>
            </a:r>
          </a:p>
        </p:txBody>
      </p:sp>
      <p:pic>
        <p:nvPicPr>
          <p:cNvPr descr="Screenshot from 2017-08-01 00-01-05.png"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404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hs-toolkit - </a:t>
            </a:r>
            <a:r>
              <a:rPr lang="en"/>
              <a:t>Run validation python scripts with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hs-run</a:t>
            </a:r>
          </a:p>
        </p:txBody>
      </p:sp>
      <p:pic>
        <p:nvPicPr>
          <p:cNvPr descr="Screenshot from 2017-08-01 00-00-23.png" id="354" name="Shape 354"/>
          <p:cNvPicPr preferRelativeResize="0"/>
          <p:nvPr/>
        </p:nvPicPr>
        <p:blipFill rotWithShape="1">
          <a:blip r:embed="rId3">
            <a:alphaModFix/>
          </a:blip>
          <a:srcRect b="39" l="0" r="0" t="39"/>
          <a:stretch/>
        </p:blipFill>
        <p:spPr>
          <a:xfrm>
            <a:off x="0" y="0"/>
            <a:ext cx="9144000" cy="404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my work uses HepSim</a:t>
            </a:r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1297500" y="1567550"/>
            <a:ext cx="7038900" cy="317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EIC experiment design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Development of simulation and reconstruction software chain</a:t>
            </a:r>
          </a:p>
          <a:p>
            <a:pPr indent="-317500" lvl="2" marL="1371600" rtl="0">
              <a:spcBef>
                <a:spcPts val="0"/>
              </a:spcBef>
              <a:buSzPct val="100000"/>
              <a:buChar char="■"/>
            </a:pPr>
            <a:r>
              <a:rPr lang="en" sz="1400"/>
              <a:t>Using HepSim’s truth-level samples as input</a:t>
            </a:r>
          </a:p>
          <a:p>
            <a:pPr indent="-317500" lvl="2" marL="1371600" rtl="0">
              <a:spcBef>
                <a:spcPts val="0"/>
              </a:spcBef>
              <a:buSzPct val="100000"/>
              <a:buChar char="■"/>
            </a:pPr>
            <a:r>
              <a:rPr lang="en" sz="1400"/>
              <a:t>Produce simulated/reconstructed samples at key points as software chain evolves</a:t>
            </a:r>
          </a:p>
          <a:p>
            <a:pPr indent="-317500" lvl="2" marL="1371600" rtl="0">
              <a:spcBef>
                <a:spcPts val="0"/>
              </a:spcBef>
              <a:buSzPct val="100000"/>
              <a:buChar char="■"/>
            </a:pPr>
            <a:r>
              <a:rPr lang="en" sz="1400"/>
              <a:t>HepSim simulation tags serve as a means to distribute and organize samples within research group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○"/>
            </a:pPr>
            <a:r>
              <a:rPr lang="en" sz="1400"/>
              <a:t>Detector geometry iteration</a:t>
            </a:r>
          </a:p>
          <a:p>
            <a:pPr indent="-317500" lvl="2" marL="1371600" rtl="0">
              <a:spcBef>
                <a:spcPts val="0"/>
              </a:spcBef>
              <a:buSzPct val="100000"/>
              <a:buChar char="■"/>
            </a:pPr>
            <a:r>
              <a:rPr lang="en" sz="1400"/>
              <a:t>Using HepSim’s truth-level samples as input</a:t>
            </a:r>
          </a:p>
          <a:p>
            <a:pPr indent="-317500" lvl="2" marL="1371600" rtl="0">
              <a:spcBef>
                <a:spcPts val="0"/>
              </a:spcBef>
              <a:buSzPct val="100000"/>
              <a:buChar char="■"/>
            </a:pPr>
            <a:r>
              <a:rPr lang="en" sz="1400"/>
              <a:t>Each geometry iteration is documented with simulation tags</a:t>
            </a:r>
          </a:p>
          <a:p>
            <a:pPr indent="-317500" lvl="2" marL="1371600">
              <a:spcBef>
                <a:spcPts val="0"/>
              </a:spcBef>
              <a:buSzPct val="100000"/>
              <a:buChar char="■"/>
            </a:pPr>
            <a:r>
              <a:rPr lang="en" sz="1400"/>
              <a:t>Research group collaboratively assesses change in detector performance by referencing tags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Near-future HepSim developments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1297500" y="1567550"/>
            <a:ext cx="7038900" cy="317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</a:pPr>
            <a:r>
              <a:rPr lang="en" sz="1400"/>
              <a:t>Better argument handling in hs-toolkit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●"/>
            </a:pPr>
            <a:r>
              <a:rPr lang="en" sz="1400"/>
              <a:t>Associating simulation/reconstruction tags with container image tags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○"/>
            </a:pPr>
            <a:r>
              <a:rPr lang="en" sz="1400"/>
              <a:t>Provide the ability to exactly reproduce tag datasets</a:t>
            </a: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○"/>
            </a:pPr>
            <a:r>
              <a:rPr lang="en" sz="1400"/>
              <a:t>Snapshot of all software and parameters that went into producing a tag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Thanks!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823850" y="2643125"/>
            <a:ext cx="4776000" cy="145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information, please see the HepSim web manual and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hs-help</a:t>
            </a:r>
            <a:r>
              <a:rPr lang="en"/>
              <a:t> on the command line.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HepSim contributors: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http://atlaswww.hep.anl.gov/hepsim/doc/doku.php?id=hepsim:contributions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Logical organization of HepSim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54" y="228600"/>
            <a:ext cx="8534891" cy="400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Web Interface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0-58-29.png" id="167" name="Shape 167"/>
          <p:cNvPicPr preferRelativeResize="0"/>
          <p:nvPr/>
        </p:nvPicPr>
        <p:blipFill rotWithShape="1">
          <a:blip r:embed="rId3">
            <a:alphaModFix/>
          </a:blip>
          <a:srcRect b="24670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10-01.png" id="173" name="Shape 173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1452575" y="2001500"/>
            <a:ext cx="2744700" cy="1579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Select by beam species, CM energy, and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topic (SM, Exotic, etc)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15-01.png" id="180" name="Shape 180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4478275" y="582375"/>
            <a:ext cx="2403300" cy="11982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Choose dataset based on generator and process descriptions</a:t>
            </a:r>
          </a:p>
        </p:txBody>
      </p:sp>
      <p:sp>
        <p:nvSpPr>
          <p:cNvPr id="182" name="Shape 182"/>
          <p:cNvSpPr/>
          <p:nvPr/>
        </p:nvSpPr>
        <p:spPr>
          <a:xfrm>
            <a:off x="4277475" y="2617350"/>
            <a:ext cx="3153000" cy="7698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Then click on data set name to look at more closely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Interface - Truth Level Navigation</a:t>
            </a:r>
          </a:p>
        </p:txBody>
      </p:sp>
      <p:pic>
        <p:nvPicPr>
          <p:cNvPr descr="Screenshot from 2017-07-31 21-25-37.png" id="188" name="Shape 188"/>
          <p:cNvPicPr preferRelativeResize="0"/>
          <p:nvPr/>
        </p:nvPicPr>
        <p:blipFill rotWithShape="1">
          <a:blip r:embed="rId3">
            <a:alphaModFix/>
          </a:blip>
          <a:srcRect b="24664" l="0" r="0" t="0"/>
          <a:stretch/>
        </p:blipFill>
        <p:spPr>
          <a:xfrm>
            <a:off x="0" y="0"/>
            <a:ext cx="9143982" cy="4305366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4940200" y="595750"/>
            <a:ext cx="3474300" cy="2162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brings up information page for dataset.  Starting with basic parameters, integrated luminosity, and a link to the download page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